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C5A4C0-F1B1-4FCE-B6DE-C20B557CA40B}">
          <p14:sldIdLst>
            <p14:sldId id="256"/>
            <p14:sldId id="257"/>
            <p14:sldId id="258"/>
            <p14:sldId id="259"/>
            <p14:sldId id="263"/>
            <p14:sldId id="260"/>
            <p14:sldId id="261"/>
            <p14:sldId id="262"/>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98" autoAdjust="0"/>
  </p:normalViewPr>
  <p:slideViewPr>
    <p:cSldViewPr snapToGrid="0">
      <p:cViewPr varScale="1">
        <p:scale>
          <a:sx n="100" d="100"/>
          <a:sy n="100"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17:50:17.763"/>
    </inkml:context>
    <inkml:brush xml:id="br0">
      <inkml:brushProperty name="width" value="0.05" units="cm"/>
      <inkml:brushProperty name="height" value="0.05" units="cm"/>
    </inkml:brush>
  </inkml:definitions>
  <inkml:trace contextRef="#ctx0" brushRef="#br0">1 930 24575,'409'-168'0,"-269"106"0,160-82 0,-51 23 0,-17 6 0,-110 52 0,137-50 0,-95 45 0,-80 32 0,-32 7-1365,-35 18-5461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17:50:20.124"/>
    </inkml:context>
    <inkml:brush xml:id="br0">
      <inkml:brushProperty name="width" value="0.05" units="cm"/>
      <inkml:brushProperty name="height" value="0.05" units="cm"/>
    </inkml:brush>
  </inkml:definitions>
  <inkml:trace contextRef="#ctx0" brushRef="#br0">1 1 24575,'15'2'0,"1"0"0,-1 2 0,0 0 0,0 0 0,0 1 0,16 9 0,-18-9 0,6 5 0,0 0 0,0 2 0,18 14 0,16 10 0,46 35 0,-5-3 0,-91-66 0,-1 0 0,0 0 0,1 0 0,-1 1 0,0-1 0,0 1 0,0-1 0,0 1 0,-1 0 0,1 0 0,-1 0 0,1 0 0,-1 0 0,0 0 0,0 0 0,-1 0 0,1 0 0,-1 0 0,1 1 0,-1-1 0,0 0 0,0 0 0,-1 1 0,1-1 0,-1 0 0,1 0 0,-1 0 0,0 1 0,-2 2 0,-3 14 0,-1-1 0,-1-1 0,-15 26 0,18-35 0,-144 297 0,122-248 0,5 1-1365,15-45-5461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17:50:23.476"/>
    </inkml:context>
    <inkml:brush xml:id="br0">
      <inkml:brushProperty name="width" value="0.05" units="cm"/>
      <inkml:brushProperty name="height" value="0.05" units="cm"/>
    </inkml:brush>
  </inkml:definitions>
  <inkml:trace contextRef="#ctx0" brushRef="#br0">1 1270 24575,'0'-1'0,"1"0"0,-1-1 0,1 1 0,-1 0 0,1 0 0,0-1 0,0 1 0,0 0 0,-1 0 0,1 0 0,0 0 0,0 0 0,0 0 0,0 1 0,1-1 0,-1 0 0,2-1 0,4-3 0,137-107 0,195-113 0,-148 102 0,168-80 0,-298 171 0,92-44 0,76-43 0,240-158 0,-434 252 0,18-10 0,-35 26-1365,-3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1T17:50:25.825"/>
    </inkml:context>
    <inkml:brush xml:id="br0">
      <inkml:brushProperty name="width" value="0.05" units="cm"/>
      <inkml:brushProperty name="height" value="0.05" units="cm"/>
    </inkml:brush>
  </inkml:definitions>
  <inkml:trace contextRef="#ctx0" brushRef="#br0">1 1 24575,'34'0'0,"1"1"0,0 1 0,51 11 0,332 111 0,-415-122 0,0-1 0,1 0 0,-1 1 0,0 0 0,0 0 0,0 0 0,0 0 0,0 1 0,-1-1 0,1 1 0,-1-1 0,1 1 0,-1 0 0,0 0 0,0 0 0,2 4 0,-1 1 0,0-1 0,-1 1 0,1 0 0,-1-1 0,-1 1 0,0 0 0,1 9 0,-2 10 0,-1 0 0,-1 0 0,-8 39 0,-29 96 0,18-81 0,-5 61 0,18-92 0,-1 0 0,-20 57 0,-3 14-1365,28-104-5461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3B7F-716C-74AA-DA20-FE8A9A819D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C09358-6747-2012-4B9B-C89F80BE65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725F50-5B24-FC35-D991-F313B89172BD}"/>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315FE459-CF03-D9D4-599D-406FE8638F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05D1DE-BF9F-C208-4B8F-C3E1293C5D51}"/>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2824460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503E-8E34-AE89-1B21-C6E9B70F1E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342185-BBB5-DB7C-3521-490B10C6DB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36A3B1-E410-A4F7-94E4-DDFD936FE6CB}"/>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31255B72-CCB3-62C4-9F47-C450994D09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7B0630-4399-3D84-5E74-B2EF3503E970}"/>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3798332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3AE78-3C1E-E691-8710-52DB52A678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23ADCC-9531-3246-3462-21DC03A02E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6467B0-8628-811D-3BA8-C66BD9524EDC}"/>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E22549CB-B2D0-DCA8-F11E-F8834472DA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B8293F-E91A-DC02-838C-AE86AE8798B7}"/>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183112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3C62-CA48-2B81-9B65-9C80EE0472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F8197F-0A0D-E2A2-9586-187F8AF639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6561B0-7850-4CA0-CEC9-AC1689DF05C2}"/>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43882AB4-7516-644E-8966-14D2000464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724DBD-144A-FC40-3310-C40A1A48754F}"/>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118371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CF4E-07F7-268B-5D68-AE49A51EDD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A6453AC-EA9F-0EF6-2993-CACD48DE7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23E477-F31A-882A-EB68-C9667A0746C6}"/>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D1346D4D-0FCC-DA3B-2756-2C58F31CB9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E5B6B0-BAB0-A1C1-4BE1-1FB0C615D3DA}"/>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272995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47EF-4878-F92E-F08F-C81E5C88F9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4B62C-9E62-0D69-1AF8-D0DBA0C879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2EF9A4-EF77-2C6C-FC6F-5D14E16DF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C04892-6CD1-0999-ED19-3CFF6F1148ED}"/>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6" name="Footer Placeholder 5">
            <a:extLst>
              <a:ext uri="{FF2B5EF4-FFF2-40B4-BE49-F238E27FC236}">
                <a16:creationId xmlns:a16="http://schemas.microsoft.com/office/drawing/2014/main" id="{4BC6B8A4-0859-4ABE-D601-79E97A851B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A6AB65-91C7-4890-B7D9-563B1A66CC48}"/>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95754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34C0-771D-AC26-E15B-DFFBAF1ED0B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673C28-799E-BFC9-CC27-DEDD16A631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F64E6C-72B9-D415-3012-0534CE369E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7437E2-27F2-BDA1-F1B9-FEA97DFC3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08534-AEE7-6DBD-04C5-28BC278201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27EB346-85A3-A67F-B3C8-02623899CB9C}"/>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8" name="Footer Placeholder 7">
            <a:extLst>
              <a:ext uri="{FF2B5EF4-FFF2-40B4-BE49-F238E27FC236}">
                <a16:creationId xmlns:a16="http://schemas.microsoft.com/office/drawing/2014/main" id="{58BE8EA1-54EB-9865-25A2-E1F21333A5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1A9312-2A46-1EB4-7E57-EA38B516C385}"/>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7514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4679-AA0D-F058-AD29-7662F7D8A4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396BC0-DA1B-C3FE-B8CE-A6F36398AAA0}"/>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4" name="Footer Placeholder 3">
            <a:extLst>
              <a:ext uri="{FF2B5EF4-FFF2-40B4-BE49-F238E27FC236}">
                <a16:creationId xmlns:a16="http://schemas.microsoft.com/office/drawing/2014/main" id="{DB768A4F-1DB9-1AD5-91A8-E12519537E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5B8598-D4A8-1EE2-D4CA-5D04FD706E18}"/>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1397706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576F6E-520C-4FB5-7CFB-0BB1075990AB}"/>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3" name="Footer Placeholder 2">
            <a:extLst>
              <a:ext uri="{FF2B5EF4-FFF2-40B4-BE49-F238E27FC236}">
                <a16:creationId xmlns:a16="http://schemas.microsoft.com/office/drawing/2014/main" id="{EE3DEA50-CA29-909A-A197-10A31D5412A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06A936-C888-A957-9E5A-5B1B543E25C1}"/>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225676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D13F-42F2-022B-65E5-9678CCB07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8D83F7-8852-D1E8-3A6A-FB44231C11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B05CF5-FA53-33A9-CF78-DE35B8072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55258E-03D4-80B7-7D55-54581AD54744}"/>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6" name="Footer Placeholder 5">
            <a:extLst>
              <a:ext uri="{FF2B5EF4-FFF2-40B4-BE49-F238E27FC236}">
                <a16:creationId xmlns:a16="http://schemas.microsoft.com/office/drawing/2014/main" id="{69F3E5DE-B0C8-FD22-1F81-45068C332B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6523ED-295E-12FF-B7A8-4403B5662598}"/>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2326620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915-61DD-84F9-2A3B-F6B225CCF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D351B46-2C10-71C8-38DC-83E5CEB1D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4C47CF-BCC2-24EB-8549-73E14A19E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BD997-FF96-8F26-A2BC-909EE964EDFB}"/>
              </a:ext>
            </a:extLst>
          </p:cNvPr>
          <p:cNvSpPr>
            <a:spLocks noGrp="1"/>
          </p:cNvSpPr>
          <p:nvPr>
            <p:ph type="dt" sz="half" idx="10"/>
          </p:nvPr>
        </p:nvSpPr>
        <p:spPr/>
        <p:txBody>
          <a:bodyPr/>
          <a:lstStyle/>
          <a:p>
            <a:fld id="{8EAF82BC-3833-4A47-B100-879D66A8E4F4}" type="datetimeFigureOut">
              <a:rPr lang="en-IN" smtClean="0"/>
              <a:t>02-05-2023</a:t>
            </a:fld>
            <a:endParaRPr lang="en-IN"/>
          </a:p>
        </p:txBody>
      </p:sp>
      <p:sp>
        <p:nvSpPr>
          <p:cNvPr id="6" name="Footer Placeholder 5">
            <a:extLst>
              <a:ext uri="{FF2B5EF4-FFF2-40B4-BE49-F238E27FC236}">
                <a16:creationId xmlns:a16="http://schemas.microsoft.com/office/drawing/2014/main" id="{E7C696B1-88FA-E2DE-9D8D-A024BE9B3E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A90074-DC83-20EF-0D6A-0226F6A5B179}"/>
              </a:ext>
            </a:extLst>
          </p:cNvPr>
          <p:cNvSpPr>
            <a:spLocks noGrp="1"/>
          </p:cNvSpPr>
          <p:nvPr>
            <p:ph type="sldNum" sz="quarter" idx="12"/>
          </p:nvPr>
        </p:nvSpPr>
        <p:spPr/>
        <p:txBody>
          <a:bodyPr/>
          <a:lstStyle/>
          <a:p>
            <a:fld id="{82E9BA0A-F558-40E6-9AD9-D01D21E22509}" type="slidenum">
              <a:rPr lang="en-IN" smtClean="0"/>
              <a:t>‹#›</a:t>
            </a:fld>
            <a:endParaRPr lang="en-IN"/>
          </a:p>
        </p:txBody>
      </p:sp>
    </p:spTree>
    <p:extLst>
      <p:ext uri="{BB962C8B-B14F-4D97-AF65-F5344CB8AC3E}">
        <p14:creationId xmlns:p14="http://schemas.microsoft.com/office/powerpoint/2010/main" val="305344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655897-7C59-6955-5E25-3FEADA7EF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B08EB4-F8EF-4B2C-2A85-9685DA6F8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A6693-02D9-E587-0937-9D2295CC14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F82BC-3833-4A47-B100-879D66A8E4F4}" type="datetimeFigureOut">
              <a:rPr lang="en-IN" smtClean="0"/>
              <a:t>02-05-2023</a:t>
            </a:fld>
            <a:endParaRPr lang="en-IN"/>
          </a:p>
        </p:txBody>
      </p:sp>
      <p:sp>
        <p:nvSpPr>
          <p:cNvPr id="5" name="Footer Placeholder 4">
            <a:extLst>
              <a:ext uri="{FF2B5EF4-FFF2-40B4-BE49-F238E27FC236}">
                <a16:creationId xmlns:a16="http://schemas.microsoft.com/office/drawing/2014/main" id="{09D8B0ED-7954-71E6-11D2-B919D47E0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2A5AE6-A585-7AD4-01C8-9CE18E16B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9BA0A-F558-40E6-9AD9-D01D21E22509}" type="slidenum">
              <a:rPr lang="en-IN" smtClean="0"/>
              <a:t>‹#›</a:t>
            </a:fld>
            <a:endParaRPr lang="en-IN"/>
          </a:p>
        </p:txBody>
      </p:sp>
    </p:spTree>
    <p:extLst>
      <p:ext uri="{BB962C8B-B14F-4D97-AF65-F5344CB8AC3E}">
        <p14:creationId xmlns:p14="http://schemas.microsoft.com/office/powerpoint/2010/main" val="3491940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2.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F0DF-E206-F8B3-0B2A-558969295FCC}"/>
              </a:ext>
            </a:extLst>
          </p:cNvPr>
          <p:cNvSpPr>
            <a:spLocks noGrp="1"/>
          </p:cNvSpPr>
          <p:nvPr>
            <p:ph type="ctrTitle"/>
          </p:nvPr>
        </p:nvSpPr>
        <p:spPr>
          <a:xfrm>
            <a:off x="1524000" y="332510"/>
            <a:ext cx="9144000" cy="1180405"/>
          </a:xfrm>
        </p:spPr>
        <p:txBody>
          <a:bodyPr>
            <a:noAutofit/>
          </a:bodyPr>
          <a:lstStyle/>
          <a:p>
            <a:r>
              <a:rPr lang="en-US" sz="3200" b="1" i="0" u="none" strike="noStrike" dirty="0">
                <a:solidFill>
                  <a:srgbClr val="000000"/>
                </a:solidFill>
                <a:effectLst/>
                <a:latin typeface="Arial" panose="020B0604020202020204" pitchFamily="34" charset="0"/>
              </a:rPr>
              <a:t>An FPGA implementation of Vision Algorithms using Xilinx System Generator</a:t>
            </a:r>
            <a:endParaRPr lang="en-IN" sz="3200" dirty="0"/>
          </a:p>
        </p:txBody>
      </p:sp>
      <p:sp>
        <p:nvSpPr>
          <p:cNvPr id="3" name="Subtitle 2">
            <a:extLst>
              <a:ext uri="{FF2B5EF4-FFF2-40B4-BE49-F238E27FC236}">
                <a16:creationId xmlns:a16="http://schemas.microsoft.com/office/drawing/2014/main" id="{16D308EB-3C21-FDA9-3FC0-4E4CD6EBA333}"/>
              </a:ext>
            </a:extLst>
          </p:cNvPr>
          <p:cNvSpPr>
            <a:spLocks noGrp="1"/>
          </p:cNvSpPr>
          <p:nvPr>
            <p:ph type="subTitle" idx="1"/>
          </p:nvPr>
        </p:nvSpPr>
        <p:spPr>
          <a:xfrm>
            <a:off x="1523999" y="2039244"/>
            <a:ext cx="9648305" cy="5209453"/>
          </a:xfrm>
        </p:spPr>
        <p:txBody>
          <a:bodyPr>
            <a:normAutofit/>
          </a:bodyPr>
          <a:lstStyle/>
          <a:p>
            <a:pPr algn="ctr" rtl="0">
              <a:spcBef>
                <a:spcPts val="0"/>
              </a:spcBef>
              <a:spcAft>
                <a:spcPts val="0"/>
              </a:spcAft>
            </a:pPr>
            <a:r>
              <a:rPr lang="en-IN" sz="3600" b="1" i="0" u="none" strike="noStrike" dirty="0">
                <a:solidFill>
                  <a:srgbClr val="000000"/>
                </a:solidFill>
                <a:effectLst/>
                <a:latin typeface="Arial" panose="020B0604020202020204" pitchFamily="34" charset="0"/>
              </a:rPr>
              <a:t>Presented by</a:t>
            </a:r>
            <a:endParaRPr lang="en-IN" sz="3600" b="0" dirty="0">
              <a:effectLst/>
            </a:endParaRPr>
          </a:p>
          <a:p>
            <a:pPr algn="ctr" rtl="0">
              <a:spcBef>
                <a:spcPts val="0"/>
              </a:spcBef>
              <a:spcAft>
                <a:spcPts val="0"/>
              </a:spcAft>
            </a:pPr>
            <a:r>
              <a:rPr lang="en-IN" sz="3200" b="0" i="0" u="none" strike="noStrike" dirty="0">
                <a:solidFill>
                  <a:srgbClr val="000000"/>
                </a:solidFill>
                <a:effectLst/>
                <a:latin typeface="Arial" panose="020B0604020202020204" pitchFamily="34" charset="0"/>
              </a:rPr>
              <a:t>K. Koushik</a:t>
            </a:r>
            <a:endParaRPr lang="en-IN" sz="3200" b="0" dirty="0">
              <a:effectLst/>
            </a:endParaRPr>
          </a:p>
          <a:p>
            <a:pPr algn="ctr" rtl="0">
              <a:spcBef>
                <a:spcPts val="0"/>
              </a:spcBef>
              <a:spcAft>
                <a:spcPts val="0"/>
              </a:spcAft>
            </a:pPr>
            <a:r>
              <a:rPr lang="en-IN" sz="3200" b="0" i="0" u="none" strike="noStrike" dirty="0">
                <a:solidFill>
                  <a:srgbClr val="000000"/>
                </a:solidFill>
                <a:effectLst/>
                <a:latin typeface="Arial" panose="020B0604020202020204" pitchFamily="34" charset="0"/>
              </a:rPr>
              <a:t>Roll no:620144, Batch no:EC3M26</a:t>
            </a:r>
            <a:endParaRPr lang="en-IN" sz="3200" b="0" dirty="0">
              <a:effectLst/>
            </a:endParaRPr>
          </a:p>
          <a:p>
            <a:pPr algn="ctr" rtl="0">
              <a:spcBef>
                <a:spcPts val="0"/>
              </a:spcBef>
              <a:spcAft>
                <a:spcPts val="0"/>
              </a:spcAft>
            </a:pPr>
            <a:br>
              <a:rPr lang="en-IN" sz="3600" b="0" dirty="0">
                <a:effectLst/>
              </a:rPr>
            </a:br>
            <a:endParaRPr lang="en-IN" sz="3600" b="0" dirty="0">
              <a:effectLst/>
            </a:endParaRPr>
          </a:p>
          <a:p>
            <a:pPr algn="ctr" rtl="0">
              <a:spcBef>
                <a:spcPts val="0"/>
              </a:spcBef>
              <a:spcAft>
                <a:spcPts val="0"/>
              </a:spcAft>
            </a:pPr>
            <a:r>
              <a:rPr lang="en-IN" sz="3600" b="1" i="0" u="none" strike="noStrike" dirty="0">
                <a:solidFill>
                  <a:srgbClr val="000000"/>
                </a:solidFill>
                <a:effectLst/>
                <a:latin typeface="Arial" panose="020B0604020202020204" pitchFamily="34" charset="0"/>
              </a:rPr>
              <a:t>Mentor</a:t>
            </a:r>
            <a:endParaRPr lang="en-IN" sz="3600" b="0" dirty="0">
              <a:effectLst/>
            </a:endParaRPr>
          </a:p>
          <a:p>
            <a:pPr algn="ctr" rtl="0">
              <a:spcBef>
                <a:spcPts val="0"/>
              </a:spcBef>
              <a:spcAft>
                <a:spcPts val="0"/>
              </a:spcAft>
            </a:pPr>
            <a:r>
              <a:rPr lang="en-IN" sz="2800" b="0" i="0" u="none" strike="noStrike" dirty="0">
                <a:solidFill>
                  <a:srgbClr val="000000"/>
                </a:solidFill>
                <a:effectLst/>
                <a:latin typeface="Arial" panose="020B0604020202020204" pitchFamily="34" charset="0"/>
              </a:rPr>
              <a:t>Dr. Puli Kishore Kumar</a:t>
            </a:r>
            <a:endParaRPr lang="en-IN" sz="2800" b="0" dirty="0">
              <a:effectLst/>
            </a:endParaRPr>
          </a:p>
          <a:p>
            <a:pPr algn="ctr" rtl="0">
              <a:spcBef>
                <a:spcPts val="0"/>
              </a:spcBef>
              <a:spcAft>
                <a:spcPts val="0"/>
              </a:spcAft>
            </a:pPr>
            <a:r>
              <a:rPr lang="en-IN" sz="2800" b="0" i="0" u="none" strike="noStrike" dirty="0">
                <a:solidFill>
                  <a:srgbClr val="000000"/>
                </a:solidFill>
                <a:effectLst/>
                <a:latin typeface="Arial" panose="020B0604020202020204" pitchFamily="34" charset="0"/>
              </a:rPr>
              <a:t>Asst Professor , ECE Dept.</a:t>
            </a:r>
            <a:endParaRPr lang="en-IN" sz="2800" b="0" dirty="0">
              <a:effectLst/>
            </a:endParaRPr>
          </a:p>
          <a:p>
            <a:pPr algn="ctr" rtl="0">
              <a:spcBef>
                <a:spcPts val="0"/>
              </a:spcBef>
              <a:spcAft>
                <a:spcPts val="0"/>
              </a:spcAft>
            </a:pPr>
            <a:r>
              <a:rPr lang="en-IN" sz="2800" b="0" i="0" u="none" strike="noStrike" dirty="0">
                <a:solidFill>
                  <a:srgbClr val="000000"/>
                </a:solidFill>
                <a:effectLst/>
                <a:latin typeface="Arial" panose="020B0604020202020204" pitchFamily="34" charset="0"/>
              </a:rPr>
              <a:t>NIT ANDHRA PRADESH</a:t>
            </a:r>
            <a:endParaRPr lang="en-IN" sz="2800" b="0" dirty="0">
              <a:effectLst/>
            </a:endParaRPr>
          </a:p>
          <a:p>
            <a:br>
              <a:rPr lang="en-IN" dirty="0"/>
            </a:br>
            <a:endParaRPr lang="en-IN" dirty="0"/>
          </a:p>
        </p:txBody>
      </p:sp>
    </p:spTree>
    <p:extLst>
      <p:ext uri="{BB962C8B-B14F-4D97-AF65-F5344CB8AC3E}">
        <p14:creationId xmlns:p14="http://schemas.microsoft.com/office/powerpoint/2010/main" val="114716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2625-FF5E-895F-15B5-838974DF11E8}"/>
              </a:ext>
            </a:extLst>
          </p:cNvPr>
          <p:cNvSpPr>
            <a:spLocks noGrp="1"/>
          </p:cNvSpPr>
          <p:nvPr>
            <p:ph type="title"/>
          </p:nvPr>
        </p:nvSpPr>
        <p:spPr>
          <a:xfrm>
            <a:off x="838200" y="0"/>
            <a:ext cx="10515600" cy="1177925"/>
          </a:xfrm>
        </p:spPr>
        <p:txBody>
          <a:bodyPr>
            <a:normAutofit/>
          </a:bodyPr>
          <a:lstStyle/>
          <a:p>
            <a:r>
              <a:rPr lang="en-US" sz="4000" dirty="0">
                <a:latin typeface="Arial" panose="020B0604020202020204" pitchFamily="34" charset="0"/>
                <a:cs typeface="Arial" panose="020B0604020202020204" pitchFamily="34" charset="0"/>
              </a:rPr>
              <a:t>Results</a:t>
            </a:r>
            <a:endParaRPr lang="en-IN" sz="4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523C0AEB-5F79-7347-2FC0-9AE4DB0866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12594"/>
            <a:ext cx="10515600" cy="3432812"/>
          </a:xfrm>
        </p:spPr>
      </p:pic>
    </p:spTree>
    <p:extLst>
      <p:ext uri="{BB962C8B-B14F-4D97-AF65-F5344CB8AC3E}">
        <p14:creationId xmlns:p14="http://schemas.microsoft.com/office/powerpoint/2010/main" val="367753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7555-E334-C4F8-0FEB-8D083511C6BE}"/>
              </a:ext>
            </a:extLst>
          </p:cNvPr>
          <p:cNvSpPr>
            <a:spLocks noGrp="1"/>
          </p:cNvSpPr>
          <p:nvPr>
            <p:ph type="title"/>
          </p:nvPr>
        </p:nvSpPr>
        <p:spPr>
          <a:xfrm>
            <a:off x="838200" y="180976"/>
            <a:ext cx="10515600" cy="742950"/>
          </a:xfrm>
        </p:spPr>
        <p:txBody>
          <a:bodyPr>
            <a:normAutofit/>
          </a:bodyPr>
          <a:lstStyle/>
          <a:p>
            <a:r>
              <a:rPr lang="en-US" sz="4000" dirty="0">
                <a:latin typeface="Arial" panose="020B0604020202020204" pitchFamily="34" charset="0"/>
                <a:cs typeface="Arial" panose="020B0604020202020204" pitchFamily="34" charset="0"/>
              </a:rPr>
              <a:t>Execution</a:t>
            </a:r>
            <a:endParaRPr lang="en-IN" sz="4000" dirty="0">
              <a:latin typeface="Arial" panose="020B0604020202020204" pitchFamily="34" charset="0"/>
              <a:cs typeface="Arial" panose="020B0604020202020204" pitchFamily="34" charset="0"/>
            </a:endParaRPr>
          </a:p>
        </p:txBody>
      </p:sp>
      <p:pic>
        <p:nvPicPr>
          <p:cNvPr id="4" name="miniproject">
            <a:hlinkClick r:id="" action="ppaction://media"/>
            <a:extLst>
              <a:ext uri="{FF2B5EF4-FFF2-40B4-BE49-F238E27FC236}">
                <a16:creationId xmlns:a16="http://schemas.microsoft.com/office/drawing/2014/main" id="{37450F25-6186-4C7C-D77B-C866CA1A038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74031" y="997743"/>
            <a:ext cx="8643937" cy="4862513"/>
          </a:xfrm>
        </p:spPr>
      </p:pic>
    </p:spTree>
    <p:extLst>
      <p:ext uri="{BB962C8B-B14F-4D97-AF65-F5344CB8AC3E}">
        <p14:creationId xmlns:p14="http://schemas.microsoft.com/office/powerpoint/2010/main" val="7435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09D676-A1CE-43DA-E0C7-5B198A7664CE}"/>
                  </a:ext>
                </a:extLst>
              </p:cNvPr>
              <p:cNvSpPr>
                <a:spLocks noGrp="1"/>
              </p:cNvSpPr>
              <p:nvPr>
                <p:ph type="title"/>
              </p:nvPr>
            </p:nvSpPr>
            <p:spPr>
              <a:xfrm>
                <a:off x="838200" y="600074"/>
                <a:ext cx="10515600" cy="1647825"/>
              </a:xfrm>
            </p:spPr>
            <p:txBody>
              <a:bodyPr>
                <a:normAutofit fontScale="90000"/>
              </a:bodyPr>
              <a:lstStyle/>
              <a:p>
                <a:r>
                  <a:rPr lang="en-US" sz="4000" dirty="0">
                    <a:latin typeface="Arial" panose="020B0604020202020204" pitchFamily="34" charset="0"/>
                    <a:cs typeface="Arial" panose="020B0604020202020204" pitchFamily="34" charset="0"/>
                  </a:rPr>
                  <a:t>2)Image contrast stretching</a:t>
                </a:r>
                <a:br>
                  <a:rPr lang="en-US" sz="40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output_pixel = (input_pixel</a:t>
                </a:r>
                <a14:m>
                  <m:oMath xmlns:m="http://schemas.openxmlformats.org/officeDocument/2006/math">
                    <m:r>
                      <a:rPr lang="en-US" sz="2800" i="1" smtClean="0">
                        <a:latin typeface="Cambria Math" panose="02040503050406030204" pitchFamily="18" charset="0"/>
                        <a:ea typeface="Cambria Math" panose="02040503050406030204" pitchFamily="18" charset="0"/>
                        <a:cs typeface="Arial" panose="020B0604020202020204" pitchFamily="34" charset="0"/>
                      </a:rPr>
                      <m:t>−</m:t>
                    </m:r>
                    <m:r>
                      <a:rPr lang="en-US" sz="2800" b="0" i="1" smtClean="0">
                        <a:latin typeface="Cambria Math" panose="02040503050406030204" pitchFamily="18" charset="0"/>
                        <a:ea typeface="Cambria Math" panose="02040503050406030204" pitchFamily="18" charset="0"/>
                        <a:cs typeface="Arial" panose="020B0604020202020204" pitchFamily="34" charset="0"/>
                      </a:rPr>
                      <m:t>100</m:t>
                    </m:r>
                  </m:oMath>
                </a14:m>
                <a:r>
                  <a:rPr lang="en-US" sz="2800" dirty="0">
                    <a:latin typeface="Arial" panose="020B0604020202020204" pitchFamily="34" charset="0"/>
                    <a:cs typeface="Arial" panose="020B0604020202020204" pitchFamily="34" charset="0"/>
                  </a:rPr>
                  <a:t>)</a:t>
                </a:r>
                <a14:m>
                  <m:oMath xmlns:m="http://schemas.openxmlformats.org/officeDocument/2006/math">
                    <m:r>
                      <a:rPr lang="en-US" sz="2800"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sz="2800" dirty="0">
                    <a:latin typeface="Arial" panose="020B0604020202020204" pitchFamily="34" charset="0"/>
                    <a:cs typeface="Arial" panose="020B0604020202020204" pitchFamily="34" charset="0"/>
                  </a:rPr>
                  <a:t>3 </a:t>
                </a:r>
                <a14:m>
                  <m:oMath xmlns:m="http://schemas.openxmlformats.org/officeDocument/2006/math">
                    <m:r>
                      <a:rPr lang="en-US" sz="2800" i="1" dirty="0" smtClean="0">
                        <a:latin typeface="Cambria Math" panose="02040503050406030204" pitchFamily="18" charset="0"/>
                        <a:ea typeface="Cambria Math" panose="02040503050406030204" pitchFamily="18" charset="0"/>
                        <a:cs typeface="Arial" panose="020B0604020202020204" pitchFamily="34" charset="0"/>
                      </a:rPr>
                      <m:t>+</m:t>
                    </m:r>
                    <m:r>
                      <a:rPr lang="en-US" sz="2800" b="0" i="0" dirty="0" smtClean="0">
                        <a:latin typeface="Cambria Math" panose="02040503050406030204" pitchFamily="18" charset="0"/>
                        <a:ea typeface="Cambria Math" panose="02040503050406030204" pitchFamily="18" charset="0"/>
                        <a:cs typeface="Arial" panose="020B0604020202020204" pitchFamily="34" charset="0"/>
                      </a:rPr>
                      <m:t>35.</m:t>
                    </m:r>
                  </m:oMath>
                </a14:m>
                <a:br>
                  <a:rPr lang="en-US" sz="40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IN" sz="4000" dirty="0">
                  <a:latin typeface="Arial" panose="020B0604020202020204" pitchFamily="34" charset="0"/>
                  <a:cs typeface="Arial" panose="020B0604020202020204" pitchFamily="34" charset="0"/>
                </a:endParaRPr>
              </a:p>
            </p:txBody>
          </p:sp>
        </mc:Choice>
        <mc:Fallback xmlns="">
          <p:sp>
            <p:nvSpPr>
              <p:cNvPr id="2" name="Title 1">
                <a:extLst>
                  <a:ext uri="{FF2B5EF4-FFF2-40B4-BE49-F238E27FC236}">
                    <a16:creationId xmlns:a16="http://schemas.microsoft.com/office/drawing/2014/main" id="{BF09D676-A1CE-43DA-E0C7-5B198A7664CE}"/>
                  </a:ext>
                </a:extLst>
              </p:cNvPr>
              <p:cNvSpPr>
                <a:spLocks noGrp="1" noRot="1" noChangeAspect="1" noMove="1" noResize="1" noEditPoints="1" noAdjustHandles="1" noChangeArrowheads="1" noChangeShapeType="1" noTextEdit="1"/>
              </p:cNvSpPr>
              <p:nvPr>
                <p:ph type="title"/>
              </p:nvPr>
            </p:nvSpPr>
            <p:spPr>
              <a:xfrm>
                <a:off x="838200" y="600074"/>
                <a:ext cx="10515600" cy="1647825"/>
              </a:xfrm>
              <a:blipFill>
                <a:blip r:embed="rId2"/>
                <a:stretch>
                  <a:fillRect l="-1797" t="-16974"/>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D8AF3CA0-1166-C01D-8A44-20267C37A6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40607"/>
            <a:ext cx="10515600" cy="3283324"/>
          </a:xfrm>
        </p:spPr>
      </p:pic>
    </p:spTree>
    <p:extLst>
      <p:ext uri="{BB962C8B-B14F-4D97-AF65-F5344CB8AC3E}">
        <p14:creationId xmlns:p14="http://schemas.microsoft.com/office/powerpoint/2010/main" val="401315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FE44-D48E-E07A-BECA-13A7E6306FA1}"/>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Results</a:t>
            </a:r>
            <a:endParaRPr lang="en-IN" sz="4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9D484242-6514-E860-107D-622710C5E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336" y="1497522"/>
            <a:ext cx="7897327" cy="4067743"/>
          </a:xfrm>
        </p:spPr>
      </p:pic>
    </p:spTree>
    <p:extLst>
      <p:ext uri="{BB962C8B-B14F-4D97-AF65-F5344CB8AC3E}">
        <p14:creationId xmlns:p14="http://schemas.microsoft.com/office/powerpoint/2010/main" val="1741862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22C6E42-7BAA-028E-0B67-2521140E08C7}"/>
                  </a:ext>
                </a:extLst>
              </p:cNvPr>
              <p:cNvSpPr>
                <a:spLocks noGrp="1"/>
              </p:cNvSpPr>
              <p:nvPr>
                <p:ph type="title"/>
              </p:nvPr>
            </p:nvSpPr>
            <p:spPr>
              <a:xfrm>
                <a:off x="838200" y="206374"/>
                <a:ext cx="10515600" cy="1851026"/>
              </a:xfrm>
            </p:spPr>
            <p:txBody>
              <a:bodyPr>
                <a:normAutofit/>
              </a:bodyPr>
              <a:lstStyle/>
              <a:p>
                <a:r>
                  <a:rPr lang="en-US" sz="3600" dirty="0">
                    <a:latin typeface="Arial" panose="020B0604020202020204" pitchFamily="34" charset="0"/>
                    <a:cs typeface="Arial" panose="020B0604020202020204" pitchFamily="34" charset="0"/>
                  </a:rPr>
                  <a:t>3)Image Threshold</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output_pixel</a:t>
                </a:r>
                <a14:m>
                  <m:oMath xmlns:m="http://schemas.openxmlformats.org/officeDocument/2006/math">
                    <m:r>
                      <a:rPr lang="en-US" sz="2800" b="0" i="0" smtClean="0">
                        <a:latin typeface="Cambria Math" panose="02040503050406030204" pitchFamily="18" charset="0"/>
                        <a:cs typeface="Arial" panose="020B0604020202020204" pitchFamily="34" charset="0"/>
                      </a:rPr>
                      <m:t>=</m:t>
                    </m:r>
                  </m:oMath>
                </a14:m>
                <a:r>
                  <a:rPr lang="en-IN" sz="2800" dirty="0">
                    <a:latin typeface="Arial" panose="020B0604020202020204" pitchFamily="34" charset="0"/>
                    <a:cs typeface="Arial" panose="020B0604020202020204" pitchFamily="34" charset="0"/>
                  </a:rPr>
                  <a:t> 255 if input_pixel </a:t>
                </a:r>
                <a14:m>
                  <m:oMath xmlns:m="http://schemas.openxmlformats.org/officeDocument/2006/math">
                    <m:r>
                      <a:rPr lang="en-IN" sz="2800" i="1" smtClean="0">
                        <a:latin typeface="Cambria Math" panose="02040503050406030204" pitchFamily="18" charset="0"/>
                        <a:ea typeface="Cambria Math" panose="02040503050406030204" pitchFamily="18" charset="0"/>
                        <a:cs typeface="Arial" panose="020B0604020202020204" pitchFamily="34" charset="0"/>
                      </a:rPr>
                      <m:t>≥</m:t>
                    </m:r>
                  </m:oMath>
                </a14:m>
                <a:r>
                  <a:rPr lang="en-IN" sz="2800" dirty="0">
                    <a:latin typeface="Arial" panose="020B0604020202020204" pitchFamily="34" charset="0"/>
                    <a:cs typeface="Arial" panose="020B0604020202020204" pitchFamily="34" charset="0"/>
                  </a:rPr>
                  <a:t> threshold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0    Otherwise</a:t>
                </a:r>
              </a:p>
            </p:txBody>
          </p:sp>
        </mc:Choice>
        <mc:Fallback xmlns="">
          <p:sp>
            <p:nvSpPr>
              <p:cNvPr id="2" name="Title 1">
                <a:extLst>
                  <a:ext uri="{FF2B5EF4-FFF2-40B4-BE49-F238E27FC236}">
                    <a16:creationId xmlns:a16="http://schemas.microsoft.com/office/drawing/2014/main" id="{722C6E42-7BAA-028E-0B67-2521140E08C7}"/>
                  </a:ext>
                </a:extLst>
              </p:cNvPr>
              <p:cNvSpPr>
                <a:spLocks noGrp="1" noRot="1" noChangeAspect="1" noMove="1" noResize="1" noEditPoints="1" noAdjustHandles="1" noChangeArrowheads="1" noChangeShapeType="1" noTextEdit="1"/>
              </p:cNvSpPr>
              <p:nvPr>
                <p:ph type="title"/>
              </p:nvPr>
            </p:nvSpPr>
            <p:spPr>
              <a:xfrm>
                <a:off x="838200" y="206374"/>
                <a:ext cx="10515600" cy="1851026"/>
              </a:xfrm>
              <a:blipFill>
                <a:blip r:embed="rId2"/>
                <a:stretch>
                  <a:fillRect l="-1797"/>
                </a:stretch>
              </a:blipFill>
            </p:spPr>
            <p:txBody>
              <a:bodyPr/>
              <a:lstStyle/>
              <a:p>
                <a:r>
                  <a:rPr lang="en-IN">
                    <a:noFill/>
                  </a:rPr>
                  <a:t> </a:t>
                </a:r>
              </a:p>
            </p:txBody>
          </p:sp>
        </mc:Fallback>
      </mc:AlternateContent>
      <p:pic>
        <p:nvPicPr>
          <p:cNvPr id="7" name="Content Placeholder 6">
            <a:extLst>
              <a:ext uri="{FF2B5EF4-FFF2-40B4-BE49-F238E27FC236}">
                <a16:creationId xmlns:a16="http://schemas.microsoft.com/office/drawing/2014/main" id="{656DDC0A-CABC-B196-7CA9-4B381DDAA8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336" y="1964250"/>
            <a:ext cx="8621328" cy="4029637"/>
          </a:xfrm>
        </p:spPr>
      </p:pic>
    </p:spTree>
    <p:extLst>
      <p:ext uri="{BB962C8B-B14F-4D97-AF65-F5344CB8AC3E}">
        <p14:creationId xmlns:p14="http://schemas.microsoft.com/office/powerpoint/2010/main" val="85974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57F0-61FF-B2D1-B2D8-74E8BE46BA8F}"/>
              </a:ext>
            </a:extLst>
          </p:cNvPr>
          <p:cNvSpPr>
            <a:spLocks noGrp="1"/>
          </p:cNvSpPr>
          <p:nvPr>
            <p:ph type="title"/>
          </p:nvPr>
        </p:nvSpPr>
        <p:spPr>
          <a:xfrm>
            <a:off x="838200" y="142876"/>
            <a:ext cx="10515600" cy="1047750"/>
          </a:xfrm>
        </p:spPr>
        <p:txBody>
          <a:bodyPr>
            <a:normAutofit/>
          </a:bodyPr>
          <a:lstStyle/>
          <a:p>
            <a:r>
              <a:rPr lang="en-US" sz="3600" dirty="0">
                <a:latin typeface="Arial" panose="020B0604020202020204" pitchFamily="34" charset="0"/>
                <a:cs typeface="Arial" panose="020B0604020202020204" pitchFamily="34" charset="0"/>
              </a:rPr>
              <a:t>Challenges and Trouble Shooting </a:t>
            </a:r>
            <a:endParaRPr lang="en-IN"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E70DC62-7C5F-02C1-D2C0-FC6C30DA87C8}"/>
              </a:ext>
            </a:extLst>
          </p:cNvPr>
          <p:cNvSpPr>
            <a:spLocks noGrp="1"/>
          </p:cNvSpPr>
          <p:nvPr>
            <p:ph idx="1"/>
          </p:nvPr>
        </p:nvSpPr>
        <p:spPr>
          <a:xfrm>
            <a:off x="838200" y="1190626"/>
            <a:ext cx="10515600" cy="4986337"/>
          </a:xfrm>
        </p:spPr>
        <p:txBody>
          <a:bodyPr/>
          <a:lstStyle/>
          <a:p>
            <a:pPr marL="0" indent="0">
              <a:buNone/>
            </a:pPr>
            <a:r>
              <a:rPr lang="en-US" dirty="0"/>
              <a:t>Similarly we can implement other vision processing architectures but one of the main aspect of this project is to tackle issues during designing and hardware implementation. </a:t>
            </a:r>
          </a:p>
          <a:p>
            <a:pPr marL="0" indent="0">
              <a:buNone/>
            </a:pPr>
            <a:r>
              <a:rPr lang="en-US" dirty="0"/>
              <a:t>1) No Output : Number of time periods should be equal to or greater than the number of delays in the critical path.</a:t>
            </a:r>
            <a:endParaRPr lang="en-IN" dirty="0"/>
          </a:p>
        </p:txBody>
      </p:sp>
      <p:pic>
        <p:nvPicPr>
          <p:cNvPr id="7" name="Picture 6">
            <a:extLst>
              <a:ext uri="{FF2B5EF4-FFF2-40B4-BE49-F238E27FC236}">
                <a16:creationId xmlns:a16="http://schemas.microsoft.com/office/drawing/2014/main" id="{B8B7007B-FFD5-CEEA-8C3F-814FAF5AD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951" y="2933348"/>
            <a:ext cx="4019550" cy="3367440"/>
          </a:xfrm>
          <a:prstGeom prst="rect">
            <a:avLst/>
          </a:prstGeom>
        </p:spPr>
      </p:pic>
    </p:spTree>
    <p:extLst>
      <p:ext uri="{BB962C8B-B14F-4D97-AF65-F5344CB8AC3E}">
        <p14:creationId xmlns:p14="http://schemas.microsoft.com/office/powerpoint/2010/main" val="332691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57D626-491E-C5EA-1B9D-D2530479A6F9}"/>
              </a:ext>
            </a:extLst>
          </p:cNvPr>
          <p:cNvSpPr>
            <a:spLocks noGrp="1"/>
          </p:cNvSpPr>
          <p:nvPr>
            <p:ph type="title"/>
          </p:nvPr>
        </p:nvSpPr>
        <p:spPr>
          <a:xfrm>
            <a:off x="542925" y="-1619616"/>
            <a:ext cx="10515600" cy="5248641"/>
          </a:xfrm>
        </p:spPr>
        <p:txBody>
          <a:bodyPr>
            <a:normAutofit/>
          </a:bodyPr>
          <a:lstStyle/>
          <a:p>
            <a:r>
              <a:rPr lang="en-US" sz="2800" dirty="0">
                <a:latin typeface="Arial" panose="020B0604020202020204" pitchFamily="34" charset="0"/>
                <a:cs typeface="Arial" panose="020B0604020202020204" pitchFamily="34" charset="0"/>
              </a:rPr>
              <a:t>2)No Proper output : We need to set up sampling period equal to 1/(image size) in gateway and Xilinx system generator blocks. Otherwise it will take less sample and gives improper output.</a:t>
            </a:r>
            <a:endParaRPr lang="en-IN" sz="2800" dirty="0">
              <a:latin typeface="Arial" panose="020B0604020202020204" pitchFamily="34" charset="0"/>
              <a:cs typeface="Arial" panose="020B0604020202020204" pitchFamily="34" charset="0"/>
            </a:endParaRPr>
          </a:p>
        </p:txBody>
      </p:sp>
      <p:pic>
        <p:nvPicPr>
          <p:cNvPr id="25" name="Content Placeholder 24">
            <a:extLst>
              <a:ext uri="{FF2B5EF4-FFF2-40B4-BE49-F238E27FC236}">
                <a16:creationId xmlns:a16="http://schemas.microsoft.com/office/drawing/2014/main" id="{EA45C1BC-99F1-E5F6-13F3-688215B6D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025" y="2853959"/>
            <a:ext cx="3834050" cy="2953400"/>
          </a:xfrm>
        </p:spPr>
      </p:pic>
      <p:pic>
        <p:nvPicPr>
          <p:cNvPr id="29" name="Picture 28">
            <a:extLst>
              <a:ext uri="{FF2B5EF4-FFF2-40B4-BE49-F238E27FC236}">
                <a16:creationId xmlns:a16="http://schemas.microsoft.com/office/drawing/2014/main" id="{65CD9D73-DC38-2EA8-075F-4DD016728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657" y="2853959"/>
            <a:ext cx="3986286" cy="2953400"/>
          </a:xfrm>
          <a:prstGeom prst="rect">
            <a:avLst/>
          </a:prstGeom>
        </p:spPr>
      </p:pic>
    </p:spTree>
    <p:extLst>
      <p:ext uri="{BB962C8B-B14F-4D97-AF65-F5344CB8AC3E}">
        <p14:creationId xmlns:p14="http://schemas.microsoft.com/office/powerpoint/2010/main" val="3326111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9A4C1-C371-6EFC-A3EB-25846E3BFB52}"/>
              </a:ext>
            </a:extLst>
          </p:cNvPr>
          <p:cNvSpPr>
            <a:spLocks noGrp="1"/>
          </p:cNvSpPr>
          <p:nvPr>
            <p:ph type="title"/>
          </p:nvPr>
        </p:nvSpPr>
        <p:spPr>
          <a:xfrm>
            <a:off x="838200" y="365125"/>
            <a:ext cx="10515600" cy="1980911"/>
          </a:xfrm>
        </p:spPr>
        <p:txBody>
          <a:bodyPr>
            <a:normAutofit/>
          </a:bodyPr>
          <a:lstStyle/>
          <a:p>
            <a:r>
              <a:rPr lang="en-US" sz="2800" dirty="0">
                <a:latin typeface="Arial" panose="020B0604020202020204" pitchFamily="34" charset="0"/>
                <a:cs typeface="Arial" panose="020B0604020202020204" pitchFamily="34" charset="0"/>
              </a:rPr>
              <a:t>3)Hardware Connection : Hardware board will be connected through JTAG communication protocol. Thus, we need to setup </a:t>
            </a:r>
            <a:r>
              <a:rPr lang="en-US" sz="1100" dirty="0"/>
              <a:t> </a:t>
            </a:r>
            <a:r>
              <a:rPr lang="en-US" sz="2800" dirty="0">
                <a:latin typeface="Arial" panose="020B0604020202020204" pitchFamily="34" charset="0"/>
                <a:cs typeface="Arial" panose="020B0604020202020204" pitchFamily="34" charset="0"/>
              </a:rPr>
              <a:t>DIP switch SW4 setting 01. Otherwise our board wont be detected by the system for hardware Co-Simulation.</a:t>
            </a:r>
            <a:endParaRPr lang="en-IN" sz="28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76965E5A-D5E6-AE8E-FEEA-B910F4AC0B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8175" y="2528094"/>
            <a:ext cx="3295650" cy="3467100"/>
          </a:xfrm>
        </p:spPr>
      </p:pic>
    </p:spTree>
    <p:extLst>
      <p:ext uri="{BB962C8B-B14F-4D97-AF65-F5344CB8AC3E}">
        <p14:creationId xmlns:p14="http://schemas.microsoft.com/office/powerpoint/2010/main" val="15944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91B6-21A8-F0BD-1E4E-A2234EDD378F}"/>
              </a:ext>
            </a:extLst>
          </p:cNvPr>
          <p:cNvSpPr>
            <a:spLocks noGrp="1"/>
          </p:cNvSpPr>
          <p:nvPr>
            <p:ph type="title"/>
          </p:nvPr>
        </p:nvSpPr>
        <p:spPr/>
        <p:txBody>
          <a:bodyPr>
            <a:normAutofit fontScale="90000"/>
          </a:bodyPr>
          <a:lstStyle/>
          <a:p>
            <a:r>
              <a:rPr lang="en-US" sz="2800" dirty="0">
                <a:latin typeface="Arial" panose="020B0604020202020204" pitchFamily="34" charset="0"/>
                <a:cs typeface="Arial" panose="020B0604020202020204" pitchFamily="34" charset="0"/>
              </a:rPr>
              <a:t>4)Hardware setup : During Generating bitstream we need to select our target board from the System Generator i.e.  ZYNQ ZC-706 evaluation board 1.1 . For compilation we need to select Hardware Co-Simulation (JTAG).</a:t>
            </a:r>
            <a:endParaRPr lang="en-IN" sz="28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C9CE4554-ED63-6A17-D8BC-FD9384876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5309" y="1825625"/>
            <a:ext cx="4950691" cy="4351338"/>
          </a:xfrm>
        </p:spPr>
      </p:pic>
      <p:grpSp>
        <p:nvGrpSpPr>
          <p:cNvPr id="8" name="Group 7">
            <a:extLst>
              <a:ext uri="{FF2B5EF4-FFF2-40B4-BE49-F238E27FC236}">
                <a16:creationId xmlns:a16="http://schemas.microsoft.com/office/drawing/2014/main" id="{EF1AD6AE-0EB5-B485-D2B2-25A8F4CA034C}"/>
              </a:ext>
            </a:extLst>
          </p:cNvPr>
          <p:cNvGrpSpPr/>
          <p:nvPr/>
        </p:nvGrpSpPr>
        <p:grpSpPr>
          <a:xfrm>
            <a:off x="3020036" y="3020218"/>
            <a:ext cx="754920" cy="416160"/>
            <a:chOff x="3020036" y="3020218"/>
            <a:chExt cx="754920" cy="4161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0D2E858-A8F1-78D6-2973-D120C5F69362}"/>
                    </a:ext>
                  </a:extLst>
                </p14:cNvPr>
                <p14:cNvContentPartPr/>
                <p14:nvPr/>
              </p14:nvContentPartPr>
              <p14:xfrm>
                <a:off x="3020036" y="3101218"/>
                <a:ext cx="730440" cy="335160"/>
              </p14:xfrm>
            </p:contentPart>
          </mc:Choice>
          <mc:Fallback xmlns="">
            <p:pic>
              <p:nvPicPr>
                <p:cNvPr id="6" name="Ink 5">
                  <a:extLst>
                    <a:ext uri="{FF2B5EF4-FFF2-40B4-BE49-F238E27FC236}">
                      <a16:creationId xmlns:a16="http://schemas.microsoft.com/office/drawing/2014/main" id="{30D2E858-A8F1-78D6-2973-D120C5F69362}"/>
                    </a:ext>
                  </a:extLst>
                </p:cNvPr>
                <p:cNvPicPr/>
                <p:nvPr/>
              </p:nvPicPr>
              <p:blipFill>
                <a:blip r:embed="rId4"/>
                <a:stretch>
                  <a:fillRect/>
                </a:stretch>
              </p:blipFill>
              <p:spPr>
                <a:xfrm>
                  <a:off x="3011396" y="3092218"/>
                  <a:ext cx="748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C386612-F591-3CA3-1855-CF0682D76066}"/>
                    </a:ext>
                  </a:extLst>
                </p14:cNvPr>
                <p14:cNvContentPartPr/>
                <p14:nvPr/>
              </p14:nvContentPartPr>
              <p14:xfrm>
                <a:off x="3592436" y="3020218"/>
                <a:ext cx="182520" cy="328320"/>
              </p14:xfrm>
            </p:contentPart>
          </mc:Choice>
          <mc:Fallback xmlns="">
            <p:pic>
              <p:nvPicPr>
                <p:cNvPr id="7" name="Ink 6">
                  <a:extLst>
                    <a:ext uri="{FF2B5EF4-FFF2-40B4-BE49-F238E27FC236}">
                      <a16:creationId xmlns:a16="http://schemas.microsoft.com/office/drawing/2014/main" id="{9C386612-F591-3CA3-1855-CF0682D76066}"/>
                    </a:ext>
                  </a:extLst>
                </p:cNvPr>
                <p:cNvPicPr/>
                <p:nvPr/>
              </p:nvPicPr>
              <p:blipFill>
                <a:blip r:embed="rId6"/>
                <a:stretch>
                  <a:fillRect/>
                </a:stretch>
              </p:blipFill>
              <p:spPr>
                <a:xfrm>
                  <a:off x="3583796" y="3011578"/>
                  <a:ext cx="200160" cy="345960"/>
                </a:xfrm>
                <a:prstGeom prst="rect">
                  <a:avLst/>
                </a:prstGeom>
              </p:spPr>
            </p:pic>
          </mc:Fallback>
        </mc:AlternateContent>
      </p:grpSp>
      <p:grpSp>
        <p:nvGrpSpPr>
          <p:cNvPr id="11" name="Group 10">
            <a:extLst>
              <a:ext uri="{FF2B5EF4-FFF2-40B4-BE49-F238E27FC236}">
                <a16:creationId xmlns:a16="http://schemas.microsoft.com/office/drawing/2014/main" id="{68D45F7C-5880-5A14-47A1-3106E0752006}"/>
              </a:ext>
            </a:extLst>
          </p:cNvPr>
          <p:cNvGrpSpPr/>
          <p:nvPr/>
        </p:nvGrpSpPr>
        <p:grpSpPr>
          <a:xfrm>
            <a:off x="2936876" y="3841738"/>
            <a:ext cx="752760" cy="509040"/>
            <a:chOff x="2936876" y="3841738"/>
            <a:chExt cx="752760" cy="50904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BEAA57C-C717-EC65-4B5A-6DCBCF0A14CC}"/>
                    </a:ext>
                  </a:extLst>
                </p14:cNvPr>
                <p14:cNvContentPartPr/>
                <p14:nvPr/>
              </p14:nvContentPartPr>
              <p14:xfrm>
                <a:off x="2936876" y="3893218"/>
                <a:ext cx="752760" cy="457560"/>
              </p14:xfrm>
            </p:contentPart>
          </mc:Choice>
          <mc:Fallback xmlns="">
            <p:pic>
              <p:nvPicPr>
                <p:cNvPr id="9" name="Ink 8">
                  <a:extLst>
                    <a:ext uri="{FF2B5EF4-FFF2-40B4-BE49-F238E27FC236}">
                      <a16:creationId xmlns:a16="http://schemas.microsoft.com/office/drawing/2014/main" id="{1BEAA57C-C717-EC65-4B5A-6DCBCF0A14CC}"/>
                    </a:ext>
                  </a:extLst>
                </p:cNvPr>
                <p:cNvPicPr/>
                <p:nvPr/>
              </p:nvPicPr>
              <p:blipFill>
                <a:blip r:embed="rId8"/>
                <a:stretch>
                  <a:fillRect/>
                </a:stretch>
              </p:blipFill>
              <p:spPr>
                <a:xfrm>
                  <a:off x="2928236" y="3884578"/>
                  <a:ext cx="7704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7084062-692D-B371-925B-D91848E31D93}"/>
                    </a:ext>
                  </a:extLst>
                </p14:cNvPr>
                <p14:cNvContentPartPr/>
                <p14:nvPr/>
              </p14:nvContentPartPr>
              <p14:xfrm>
                <a:off x="3444836" y="3841738"/>
                <a:ext cx="242640" cy="407520"/>
              </p14:xfrm>
            </p:contentPart>
          </mc:Choice>
          <mc:Fallback xmlns="">
            <p:pic>
              <p:nvPicPr>
                <p:cNvPr id="10" name="Ink 9">
                  <a:extLst>
                    <a:ext uri="{FF2B5EF4-FFF2-40B4-BE49-F238E27FC236}">
                      <a16:creationId xmlns:a16="http://schemas.microsoft.com/office/drawing/2014/main" id="{37084062-692D-B371-925B-D91848E31D93}"/>
                    </a:ext>
                  </a:extLst>
                </p:cNvPr>
                <p:cNvPicPr/>
                <p:nvPr/>
              </p:nvPicPr>
              <p:blipFill>
                <a:blip r:embed="rId10"/>
                <a:stretch>
                  <a:fillRect/>
                </a:stretch>
              </p:blipFill>
              <p:spPr>
                <a:xfrm>
                  <a:off x="3436196" y="3833098"/>
                  <a:ext cx="260280" cy="425160"/>
                </a:xfrm>
                <a:prstGeom prst="rect">
                  <a:avLst/>
                </a:prstGeom>
              </p:spPr>
            </p:pic>
          </mc:Fallback>
        </mc:AlternateContent>
      </p:grpSp>
    </p:spTree>
    <p:extLst>
      <p:ext uri="{BB962C8B-B14F-4D97-AF65-F5344CB8AC3E}">
        <p14:creationId xmlns:p14="http://schemas.microsoft.com/office/powerpoint/2010/main" val="4839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4E4B-0585-300C-1BEF-9387310F586A}"/>
              </a:ext>
            </a:extLst>
          </p:cNvPr>
          <p:cNvSpPr>
            <a:spLocks noGrp="1"/>
          </p:cNvSpPr>
          <p:nvPr>
            <p:ph type="title"/>
          </p:nvPr>
        </p:nvSpPr>
        <p:spPr>
          <a:xfrm>
            <a:off x="838200" y="365125"/>
            <a:ext cx="10515600" cy="1879311"/>
          </a:xfrm>
        </p:spPr>
        <p:txBody>
          <a:bodyPr>
            <a:normAutofit/>
          </a:bodyPr>
          <a:lstStyle/>
          <a:p>
            <a:r>
              <a:rPr lang="en-US" sz="2800" dirty="0">
                <a:latin typeface="Arial" panose="020B0604020202020204" pitchFamily="34" charset="0"/>
                <a:cs typeface="Arial" panose="020B0604020202020204" pitchFamily="34" charset="0"/>
              </a:rPr>
              <a:t>5) Datatype consistency : all blocks must have same datatype otherwise result might be distorted from the expected result . Below example shows that in gateway-in block datatype is defined a unsigned 6 bit while in other blocks it is unsigned 8 bit.</a:t>
            </a:r>
            <a:endParaRPr lang="en-IN" sz="2800" dirty="0">
              <a:latin typeface="Arial" panose="020B0604020202020204" pitchFamily="34" charset="0"/>
              <a:cs typeface="Arial" panose="020B0604020202020204" pitchFamily="34" charset="0"/>
            </a:endParaRPr>
          </a:p>
        </p:txBody>
      </p:sp>
      <p:pic>
        <p:nvPicPr>
          <p:cNvPr id="15" name="Content Placeholder 14">
            <a:extLst>
              <a:ext uri="{FF2B5EF4-FFF2-40B4-BE49-F238E27FC236}">
                <a16:creationId xmlns:a16="http://schemas.microsoft.com/office/drawing/2014/main" id="{35B0D655-D8A8-4C34-645C-A81341B52C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769" y="2244436"/>
            <a:ext cx="3802351" cy="3702050"/>
          </a:xfrm>
        </p:spPr>
      </p:pic>
      <p:pic>
        <p:nvPicPr>
          <p:cNvPr id="17" name="Picture 16">
            <a:extLst>
              <a:ext uri="{FF2B5EF4-FFF2-40B4-BE49-F238E27FC236}">
                <a16:creationId xmlns:a16="http://schemas.microsoft.com/office/drawing/2014/main" id="{E74BA9CC-0CAA-2C5A-0A3C-FA4F54CA2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312" y="2244437"/>
            <a:ext cx="4019048" cy="3702050"/>
          </a:xfrm>
          <a:prstGeom prst="rect">
            <a:avLst/>
          </a:prstGeom>
        </p:spPr>
      </p:pic>
    </p:spTree>
    <p:extLst>
      <p:ext uri="{BB962C8B-B14F-4D97-AF65-F5344CB8AC3E}">
        <p14:creationId xmlns:p14="http://schemas.microsoft.com/office/powerpoint/2010/main" val="426405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9841-B391-D0B6-76B8-1826DC12575E}"/>
              </a:ext>
            </a:extLst>
          </p:cNvPr>
          <p:cNvSpPr>
            <a:spLocks noGrp="1"/>
          </p:cNvSpPr>
          <p:nvPr>
            <p:ph type="title"/>
          </p:nvPr>
        </p:nvSpPr>
        <p:spPr>
          <a:xfrm>
            <a:off x="838200" y="148994"/>
            <a:ext cx="10515600" cy="1325563"/>
          </a:xfrm>
        </p:spPr>
        <p:txBody>
          <a:bodyPr/>
          <a:lstStyle/>
          <a:p>
            <a:r>
              <a:rPr lang="en-IN" dirty="0"/>
              <a:t>				     </a:t>
            </a:r>
            <a:r>
              <a:rPr lang="en-IN" sz="3800" b="1" dirty="0"/>
              <a:t>ABSTRACT</a:t>
            </a:r>
          </a:p>
        </p:txBody>
      </p:sp>
      <p:sp>
        <p:nvSpPr>
          <p:cNvPr id="3" name="Content Placeholder 2">
            <a:extLst>
              <a:ext uri="{FF2B5EF4-FFF2-40B4-BE49-F238E27FC236}">
                <a16:creationId xmlns:a16="http://schemas.microsoft.com/office/drawing/2014/main" id="{CD7227B4-4767-753C-27CB-14E602F3BD5E}"/>
              </a:ext>
            </a:extLst>
          </p:cNvPr>
          <p:cNvSpPr>
            <a:spLocks noGrp="1"/>
          </p:cNvSpPr>
          <p:nvPr>
            <p:ph idx="1"/>
          </p:nvPr>
        </p:nvSpPr>
        <p:spPr>
          <a:xfrm>
            <a:off x="838200" y="1330036"/>
            <a:ext cx="10515600" cy="4688379"/>
          </a:xfrm>
        </p:spPr>
        <p:txBody>
          <a:bodyPr/>
          <a:lstStyle/>
          <a:p>
            <a:pPr marL="0" indent="0">
              <a:buNone/>
            </a:pPr>
            <a:r>
              <a:rPr lang="en-US" sz="3200" b="0" i="0" u="none" strike="noStrike" dirty="0">
                <a:solidFill>
                  <a:srgbClr val="000000"/>
                </a:solidFill>
                <a:effectLst/>
                <a:latin typeface="Arial" panose="020B0604020202020204" pitchFamily="34" charset="0"/>
              </a:rPr>
              <a:t>In this project we are going to develop the state of art for mapping signal processing algorithms to the FPGA architecture.­ ­We will be using Xilinx System Generator as a platform for our work. We will design required circuitry blocks using Xilinx System Generator  which will be targeted  onto FPGA board i,e ZYNQ ZC706 through hardware Co-Simulation using JTAG to see the final result. We also have to explore logic debugging features which helps us to debug while design is running in hardware.</a:t>
            </a:r>
            <a:endParaRPr lang="en-IN" dirty="0"/>
          </a:p>
        </p:txBody>
      </p:sp>
    </p:spTree>
    <p:extLst>
      <p:ext uri="{BB962C8B-B14F-4D97-AF65-F5344CB8AC3E}">
        <p14:creationId xmlns:p14="http://schemas.microsoft.com/office/powerpoint/2010/main" val="253279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EF27-183D-0EC9-C84A-6A034F6CC5E3}"/>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Conclusion</a:t>
            </a:r>
            <a:endParaRPr lang="en-IN" sz="4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9D59E5F-D9B1-DF8C-B641-DB770D5D37C4}"/>
              </a:ext>
            </a:extLst>
          </p:cNvPr>
          <p:cNvSpPr>
            <a:spLocks noGrp="1"/>
          </p:cNvSpPr>
          <p:nvPr>
            <p:ph idx="1"/>
          </p:nvPr>
        </p:nvSpPr>
        <p:spPr>
          <a:xfrm>
            <a:off x="838200" y="1533236"/>
            <a:ext cx="10515600" cy="4643727"/>
          </a:xfrm>
        </p:spPr>
        <p:txBody>
          <a:bodyPr/>
          <a:lstStyle/>
          <a:p>
            <a:pPr marL="0" indent="0">
              <a:buNone/>
            </a:pPr>
            <a:r>
              <a:rPr lang="en-US" dirty="0">
                <a:latin typeface="Arial" panose="020B0604020202020204" pitchFamily="34" charset="0"/>
                <a:cs typeface="Arial" panose="020B0604020202020204" pitchFamily="34" charset="0"/>
              </a:rPr>
              <a:t>Thus we can develop any application specific algorithm using Xilinx System Generator and deploy them on the Hardware board. Here we need to use XSG as mediator for application which requires a desktop setup and tools which will eventually increase the cost and also computation time. So ,we are looking to cutoff this tools and setup and ultimately make a module which will be application specific.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004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B1B1-40EA-1A7F-FFD8-CABF1FEEAAFE}"/>
              </a:ext>
            </a:extLst>
          </p:cNvPr>
          <p:cNvSpPr>
            <a:spLocks noGrp="1"/>
          </p:cNvSpPr>
          <p:nvPr>
            <p:ph type="title"/>
          </p:nvPr>
        </p:nvSpPr>
        <p:spPr>
          <a:xfrm>
            <a:off x="838200" y="226351"/>
            <a:ext cx="10515600" cy="904181"/>
          </a:xfrm>
        </p:spPr>
        <p:txBody>
          <a:bodyPr/>
          <a:lstStyle/>
          <a:p>
            <a:r>
              <a:rPr lang="en-IN" dirty="0"/>
              <a:t>		Zynq-ZC706 Evolutionary board</a:t>
            </a:r>
          </a:p>
        </p:txBody>
      </p:sp>
      <p:pic>
        <p:nvPicPr>
          <p:cNvPr id="1026" name="Picture 2">
            <a:extLst>
              <a:ext uri="{FF2B5EF4-FFF2-40B4-BE49-F238E27FC236}">
                <a16:creationId xmlns:a16="http://schemas.microsoft.com/office/drawing/2014/main" id="{381514B8-D7D0-1D10-DC1F-0DE85BF91C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4073" y="1276388"/>
            <a:ext cx="9025846" cy="535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526A-2970-E7D4-B038-5941F1EF15C4}"/>
              </a:ext>
            </a:extLst>
          </p:cNvPr>
          <p:cNvSpPr>
            <a:spLocks noGrp="1"/>
          </p:cNvSpPr>
          <p:nvPr>
            <p:ph type="title"/>
          </p:nvPr>
        </p:nvSpPr>
        <p:spPr>
          <a:xfrm>
            <a:off x="838200" y="556333"/>
            <a:ext cx="10515600" cy="474445"/>
          </a:xfrm>
        </p:spPr>
        <p:txBody>
          <a:bodyPr>
            <a:normAutofit fontScale="90000"/>
          </a:bodyPr>
          <a:lstStyle/>
          <a:p>
            <a:r>
              <a:rPr lang="en-IN" b="1" dirty="0"/>
              <a:t>Zynq-ZC706 Evolutionary board</a:t>
            </a:r>
          </a:p>
        </p:txBody>
      </p:sp>
      <p:sp>
        <p:nvSpPr>
          <p:cNvPr id="3" name="Content Placeholder 2">
            <a:extLst>
              <a:ext uri="{FF2B5EF4-FFF2-40B4-BE49-F238E27FC236}">
                <a16:creationId xmlns:a16="http://schemas.microsoft.com/office/drawing/2014/main" id="{7E1A6136-878F-5622-F155-B373DE9C5623}"/>
              </a:ext>
            </a:extLst>
          </p:cNvPr>
          <p:cNvSpPr>
            <a:spLocks noGrp="1"/>
          </p:cNvSpPr>
          <p:nvPr>
            <p:ph idx="1"/>
          </p:nvPr>
        </p:nvSpPr>
        <p:spPr>
          <a:xfrm>
            <a:off x="838200" y="1792373"/>
            <a:ext cx="10515600" cy="4351338"/>
          </a:xfrm>
        </p:spPr>
        <p:txBody>
          <a:bodyPr>
            <a:normAutofit/>
          </a:bodyPr>
          <a:lstStyle/>
          <a:p>
            <a:pPr marL="0" indent="0">
              <a:buNone/>
            </a:pPr>
            <a:r>
              <a:rPr lang="en-IN" sz="3200" b="0" i="0" u="none" strike="noStrike" dirty="0">
                <a:solidFill>
                  <a:srgbClr val="000000"/>
                </a:solidFill>
                <a:effectLst/>
                <a:latin typeface="Arial" panose="020B0604020202020204" pitchFamily="34" charset="0"/>
              </a:rPr>
              <a:t>The Zynq-ZC706 evaluation board provides a hardware environment for developing and evaluating designs. Provides features common to many embedded processing systems like DDR3 SODIMM RAM, component memory, Ethernet PHY, general purpose I/O, two UART interfaces and many more.</a:t>
            </a:r>
            <a:endParaRPr lang="en-IN" sz="3200" dirty="0"/>
          </a:p>
        </p:txBody>
      </p:sp>
    </p:spTree>
    <p:extLst>
      <p:ext uri="{BB962C8B-B14F-4D97-AF65-F5344CB8AC3E}">
        <p14:creationId xmlns:p14="http://schemas.microsoft.com/office/powerpoint/2010/main" val="387459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FB6B-995E-2C54-2C22-FC92E4421348}"/>
              </a:ext>
            </a:extLst>
          </p:cNvPr>
          <p:cNvSpPr>
            <a:spLocks noGrp="1"/>
          </p:cNvSpPr>
          <p:nvPr>
            <p:ph type="title"/>
          </p:nvPr>
        </p:nvSpPr>
        <p:spPr>
          <a:xfrm>
            <a:off x="838200" y="365126"/>
            <a:ext cx="10515600" cy="715530"/>
          </a:xfrm>
        </p:spPr>
        <p:txBody>
          <a:bodyPr>
            <a:normAutofit/>
          </a:bodyPr>
          <a:lstStyle/>
          <a:p>
            <a:r>
              <a:rPr lang="en-IN" sz="3200" b="1" i="0" u="none" strike="noStrike" dirty="0">
                <a:solidFill>
                  <a:srgbClr val="000000"/>
                </a:solidFill>
                <a:effectLst/>
                <a:latin typeface="Arial" panose="020B0604020202020204" pitchFamily="34" charset="0"/>
              </a:rPr>
              <a:t>Xilinx System Generator</a:t>
            </a:r>
            <a:endParaRPr lang="en-IN" sz="3200" dirty="0"/>
          </a:p>
        </p:txBody>
      </p:sp>
      <p:sp>
        <p:nvSpPr>
          <p:cNvPr id="3" name="Content Placeholder 2">
            <a:extLst>
              <a:ext uri="{FF2B5EF4-FFF2-40B4-BE49-F238E27FC236}">
                <a16:creationId xmlns:a16="http://schemas.microsoft.com/office/drawing/2014/main" id="{66FF0571-3582-5159-906C-450EAD7E2DCD}"/>
              </a:ext>
            </a:extLst>
          </p:cNvPr>
          <p:cNvSpPr>
            <a:spLocks noGrp="1"/>
          </p:cNvSpPr>
          <p:nvPr>
            <p:ph idx="1"/>
          </p:nvPr>
        </p:nvSpPr>
        <p:spPr>
          <a:xfrm>
            <a:off x="838200" y="1496291"/>
            <a:ext cx="10515600" cy="4680672"/>
          </a:xfrm>
        </p:spPr>
        <p:txBody>
          <a:bodyPr/>
          <a:lstStyle/>
          <a:p>
            <a:pPr marL="0" indent="0" rtl="0">
              <a:spcBef>
                <a:spcPts val="0"/>
              </a:spcBef>
              <a:spcAft>
                <a:spcPts val="1200"/>
              </a:spcAft>
              <a:buNone/>
            </a:pPr>
            <a:r>
              <a:rPr lang="en-US" b="0" i="0" u="none" strike="noStrike" dirty="0">
                <a:solidFill>
                  <a:srgbClr val="202124"/>
                </a:solidFill>
                <a:effectLst/>
                <a:latin typeface="Arial" panose="020B0604020202020204" pitchFamily="34" charset="0"/>
              </a:rPr>
              <a:t>Xilinx System Generator for DSP (SysGen) is a MATLAB Simulink add-on that enables the development of architecture-level FPGA designs using graphical blocks programming.</a:t>
            </a:r>
            <a:endParaRPr lang="en-US" b="0" dirty="0">
              <a:effectLst/>
            </a:endParaRPr>
          </a:p>
          <a:p>
            <a:pPr marL="0" indent="0" rtl="0">
              <a:spcBef>
                <a:spcPts val="0"/>
              </a:spcBef>
              <a:spcAft>
                <a:spcPts val="1200"/>
              </a:spcAft>
              <a:buNone/>
            </a:pPr>
            <a:br>
              <a:rPr lang="en-US" b="0" dirty="0">
                <a:effectLst/>
              </a:rPr>
            </a:br>
            <a:r>
              <a:rPr lang="en-US" b="0" i="0" u="none" strike="noStrike" dirty="0">
                <a:solidFill>
                  <a:srgbClr val="202124"/>
                </a:solidFill>
                <a:effectLst/>
                <a:latin typeface="Arial" panose="020B0604020202020204" pitchFamily="34" charset="0"/>
              </a:rPr>
              <a:t>System Generator provides hardware co-simulation, making it possible to incorporate a design running in an FPGA directly into a Simulink simulation</a:t>
            </a:r>
            <a:r>
              <a:rPr lang="en-US" sz="1800" b="0" i="0" u="none" strike="noStrike" dirty="0">
                <a:solidFill>
                  <a:srgbClr val="202124"/>
                </a:solidFill>
                <a:effectLst/>
                <a:latin typeface="Arial" panose="020B0604020202020204" pitchFamily="34" charset="0"/>
              </a:rPr>
              <a:t>.</a:t>
            </a:r>
            <a:endParaRPr lang="en-US" b="0" dirty="0">
              <a:effectLst/>
            </a:endParaRPr>
          </a:p>
          <a:p>
            <a:pPr marL="0" indent="0">
              <a:buNone/>
            </a:pPr>
            <a:r>
              <a:rPr lang="en-US" dirty="0">
                <a:latin typeface="Arial" panose="020B0604020202020204" pitchFamily="34" charset="0"/>
                <a:cs typeface="Arial" panose="020B0604020202020204" pitchFamily="34" charset="0"/>
              </a:rPr>
              <a:t>Xilinx blocks and Simulink blocks are used together for full architecture design.</a:t>
            </a:r>
            <a:br>
              <a:rPr lang="en-US" dirty="0"/>
            </a:br>
            <a:endParaRPr lang="en-IN" dirty="0"/>
          </a:p>
        </p:txBody>
      </p:sp>
    </p:spTree>
    <p:extLst>
      <p:ext uri="{BB962C8B-B14F-4D97-AF65-F5344CB8AC3E}">
        <p14:creationId xmlns:p14="http://schemas.microsoft.com/office/powerpoint/2010/main" val="38576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24C7-E5E7-8340-3EA9-ADFBF6DDA5CD}"/>
              </a:ext>
            </a:extLst>
          </p:cNvPr>
          <p:cNvSpPr>
            <a:spLocks noGrp="1"/>
          </p:cNvSpPr>
          <p:nvPr>
            <p:ph type="title"/>
          </p:nvPr>
        </p:nvSpPr>
        <p:spPr>
          <a:xfrm>
            <a:off x="838200" y="-22369"/>
            <a:ext cx="10515600" cy="1164417"/>
          </a:xfrm>
        </p:spPr>
        <p:txBody>
          <a:bodyPr>
            <a:normAutofit/>
          </a:bodyPr>
          <a:lstStyle/>
          <a:p>
            <a:r>
              <a:rPr lang="en-IN" sz="3600" b="1" dirty="0"/>
              <a:t>Image pre-processing subsystem.</a:t>
            </a:r>
          </a:p>
        </p:txBody>
      </p:sp>
      <p:sp>
        <p:nvSpPr>
          <p:cNvPr id="3" name="Content Placeholder 2">
            <a:extLst>
              <a:ext uri="{FF2B5EF4-FFF2-40B4-BE49-F238E27FC236}">
                <a16:creationId xmlns:a16="http://schemas.microsoft.com/office/drawing/2014/main" id="{264F5EA9-D25B-B315-8425-3284D712655B}"/>
              </a:ext>
            </a:extLst>
          </p:cNvPr>
          <p:cNvSpPr>
            <a:spLocks noGrp="1"/>
          </p:cNvSpPr>
          <p:nvPr>
            <p:ph idx="1"/>
          </p:nvPr>
        </p:nvSpPr>
        <p:spPr>
          <a:xfrm>
            <a:off x="838200" y="1142048"/>
            <a:ext cx="10515600" cy="5034915"/>
          </a:xfrm>
        </p:spPr>
        <p:txBody>
          <a:bodyPr/>
          <a:lstStyle/>
          <a:p>
            <a:pPr marL="0" indent="0">
              <a:buNone/>
            </a:pPr>
            <a:r>
              <a:rPr lang="en-IN" dirty="0">
                <a:latin typeface="Arial" panose="020B0604020202020204" pitchFamily="34" charset="0"/>
                <a:cs typeface="Arial" panose="020B0604020202020204" pitchFamily="34" charset="0"/>
              </a:rPr>
              <a:t>This subsystem is used to convert RGB image to Gray scale image. Then image data will be converted from Matrix structure to array structure and is propagated to processing algorithm .</a:t>
            </a:r>
          </a:p>
          <a:p>
            <a:pPr marL="0" indent="0">
              <a:buNone/>
            </a:pPr>
            <a:endParaRPr lang="en-IN" dirty="0"/>
          </a:p>
        </p:txBody>
      </p:sp>
      <p:pic>
        <p:nvPicPr>
          <p:cNvPr id="5" name="Picture 4">
            <a:extLst>
              <a:ext uri="{FF2B5EF4-FFF2-40B4-BE49-F238E27FC236}">
                <a16:creationId xmlns:a16="http://schemas.microsoft.com/office/drawing/2014/main" id="{588EF992-E289-EBD0-E707-F54BB5542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57" y="2523971"/>
            <a:ext cx="10755285" cy="3652992"/>
          </a:xfrm>
          <a:prstGeom prst="rect">
            <a:avLst/>
          </a:prstGeom>
        </p:spPr>
      </p:pic>
    </p:spTree>
    <p:extLst>
      <p:ext uri="{BB962C8B-B14F-4D97-AF65-F5344CB8AC3E}">
        <p14:creationId xmlns:p14="http://schemas.microsoft.com/office/powerpoint/2010/main" val="370535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2150-F681-FA0B-B687-08D37351FBF1}"/>
              </a:ext>
            </a:extLst>
          </p:cNvPr>
          <p:cNvSpPr>
            <a:spLocks noGrp="1"/>
          </p:cNvSpPr>
          <p:nvPr>
            <p:ph type="title"/>
          </p:nvPr>
        </p:nvSpPr>
        <p:spPr>
          <a:xfrm>
            <a:off x="838200" y="-99753"/>
            <a:ext cx="10515600" cy="1280159"/>
          </a:xfrm>
        </p:spPr>
        <p:txBody>
          <a:bodyPr>
            <a:normAutofit/>
          </a:bodyPr>
          <a:lstStyle/>
          <a:p>
            <a:r>
              <a:rPr lang="en-US" sz="3600" b="1" dirty="0"/>
              <a:t>Image post-processing subsytem.</a:t>
            </a:r>
            <a:endParaRPr lang="en-IN" sz="3600" b="1" dirty="0"/>
          </a:p>
        </p:txBody>
      </p:sp>
      <p:sp>
        <p:nvSpPr>
          <p:cNvPr id="3" name="Content Placeholder 2">
            <a:extLst>
              <a:ext uri="{FF2B5EF4-FFF2-40B4-BE49-F238E27FC236}">
                <a16:creationId xmlns:a16="http://schemas.microsoft.com/office/drawing/2014/main" id="{FADE261D-793E-BEBC-C149-5A396AB56FA5}"/>
              </a:ext>
            </a:extLst>
          </p:cNvPr>
          <p:cNvSpPr>
            <a:spLocks noGrp="1"/>
          </p:cNvSpPr>
          <p:nvPr>
            <p:ph idx="1"/>
          </p:nvPr>
        </p:nvSpPr>
        <p:spPr>
          <a:xfrm>
            <a:off x="838200" y="1010978"/>
            <a:ext cx="10515600" cy="5206942"/>
          </a:xfrm>
        </p:spPr>
        <p:txBody>
          <a:bodyPr/>
          <a:lstStyle/>
          <a:p>
            <a:pPr marL="0" indent="0">
              <a:buNone/>
            </a:pPr>
            <a:r>
              <a:rPr lang="en-US" dirty="0">
                <a:latin typeface="Arial" panose="020B0604020202020204" pitchFamily="34" charset="0"/>
                <a:cs typeface="Arial" panose="020B0604020202020204" pitchFamily="34" charset="0"/>
              </a:rPr>
              <a:t>This subsystem is used after our main processing algorithm has been executed. This block converts data from array structure to matrix structure and will outputted. Processing Algorithm will be designed between pre-processing and post-processing subsystems.</a:t>
            </a: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AA59652-4578-4ACE-7320-4F1AD15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28" y="3726615"/>
            <a:ext cx="11013144" cy="2491305"/>
          </a:xfrm>
          <a:prstGeom prst="rect">
            <a:avLst/>
          </a:prstGeom>
        </p:spPr>
      </p:pic>
    </p:spTree>
    <p:extLst>
      <p:ext uri="{BB962C8B-B14F-4D97-AF65-F5344CB8AC3E}">
        <p14:creationId xmlns:p14="http://schemas.microsoft.com/office/powerpoint/2010/main" val="16426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FEA2-84EB-0699-4492-BFFB3EF6C328}"/>
              </a:ext>
            </a:extLst>
          </p:cNvPr>
          <p:cNvSpPr>
            <a:spLocks noGrp="1"/>
          </p:cNvSpPr>
          <p:nvPr>
            <p:ph type="title"/>
          </p:nvPr>
        </p:nvSpPr>
        <p:spPr>
          <a:xfrm>
            <a:off x="838200" y="282634"/>
            <a:ext cx="10515600" cy="964276"/>
          </a:xfrm>
        </p:spPr>
        <p:txBody>
          <a:bodyPr>
            <a:normAutofit/>
          </a:bodyPr>
          <a:lstStyle/>
          <a:p>
            <a:r>
              <a:rPr lang="en-US" sz="4000" b="1" dirty="0">
                <a:latin typeface="Arial" panose="020B0604020202020204" pitchFamily="34" charset="0"/>
                <a:cs typeface="Arial" panose="020B0604020202020204" pitchFamily="34" charset="0"/>
              </a:rPr>
              <a:t>Dataflow</a:t>
            </a:r>
            <a:endParaRPr lang="en-IN" sz="4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5DDBEAC-1BF5-710E-CFEC-A37EB75C0E88}"/>
              </a:ext>
            </a:extLst>
          </p:cNvPr>
          <p:cNvSpPr>
            <a:spLocks noGrp="1"/>
          </p:cNvSpPr>
          <p:nvPr>
            <p:ph idx="1"/>
          </p:nvPr>
        </p:nvSpPr>
        <p:spPr>
          <a:xfrm>
            <a:off x="838200" y="1246910"/>
            <a:ext cx="10515600" cy="4930053"/>
          </a:xfrm>
        </p:spPr>
        <p:txBody>
          <a:bodyPr/>
          <a:lstStyle/>
          <a:p>
            <a:pPr marL="0" indent="0">
              <a:buNone/>
            </a:pPr>
            <a:r>
              <a:rPr lang="en-US" dirty="0">
                <a:latin typeface="Arial" panose="020B0604020202020204" pitchFamily="34" charset="0"/>
                <a:cs typeface="Arial" panose="020B0604020202020204" pitchFamily="34" charset="0"/>
              </a:rPr>
              <a:t>Simulink environment is used for pre-processing and post-processing subsystems. Main processing algorithm will be designed using Xilinx environment. </a:t>
            </a:r>
            <a:r>
              <a:rPr lang="en-US" b="1" dirty="0">
                <a:latin typeface="Arial" panose="020B0604020202020204" pitchFamily="34" charset="0"/>
                <a:cs typeface="Arial" panose="020B0604020202020204" pitchFamily="34" charset="0"/>
              </a:rPr>
              <a:t>“Gateway-in”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“Gateway-out” </a:t>
            </a:r>
            <a:r>
              <a:rPr lang="en-US" dirty="0">
                <a:latin typeface="Arial" panose="020B0604020202020204" pitchFamily="34" charset="0"/>
                <a:cs typeface="Arial" panose="020B0604020202020204" pitchFamily="34" charset="0"/>
              </a:rPr>
              <a:t>blocks are used for datatype conversion between these two environments. Datatype used to represent one pixel here is 8bit unsigned integer.</a:t>
            </a: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D1D43E-5900-5422-10A0-9182150F0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13" y="4531140"/>
            <a:ext cx="10320187" cy="1424756"/>
          </a:xfrm>
          <a:prstGeom prst="rect">
            <a:avLst/>
          </a:prstGeom>
        </p:spPr>
      </p:pic>
    </p:spTree>
    <p:extLst>
      <p:ext uri="{BB962C8B-B14F-4D97-AF65-F5344CB8AC3E}">
        <p14:creationId xmlns:p14="http://schemas.microsoft.com/office/powerpoint/2010/main" val="196376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E277F4E-729C-E122-5B9A-1F674F27C4F0}"/>
                  </a:ext>
                </a:extLst>
              </p:cNvPr>
              <p:cNvSpPr>
                <a:spLocks noGrp="1"/>
              </p:cNvSpPr>
              <p:nvPr>
                <p:ph type="title"/>
              </p:nvPr>
            </p:nvSpPr>
            <p:spPr>
              <a:xfrm>
                <a:off x="838200" y="0"/>
                <a:ext cx="10515600" cy="2076450"/>
              </a:xfrm>
            </p:spPr>
            <p:txBody>
              <a:bodyPr/>
              <a:lstStyle/>
              <a:p>
                <a:r>
                  <a:rPr lang="en-IN" b="1" dirty="0"/>
                  <a:t>1.</a:t>
                </a:r>
                <a:r>
                  <a:rPr lang="en-IN" sz="4000" b="1" dirty="0">
                    <a:latin typeface="Arial" panose="020B0604020202020204" pitchFamily="34" charset="0"/>
                    <a:cs typeface="Arial" panose="020B0604020202020204" pitchFamily="34" charset="0"/>
                  </a:rPr>
                  <a:t>Image Negative</a:t>
                </a:r>
                <a:br>
                  <a:rPr lang="en-IN" sz="4000" b="1" dirty="0"/>
                </a:br>
                <a:r>
                  <a:rPr lang="en-IN" sz="2800" b="1" dirty="0"/>
                  <a:t>output_pixel = 255</a:t>
                </a:r>
                <a14:m>
                  <m:oMath xmlns:m="http://schemas.openxmlformats.org/officeDocument/2006/math">
                    <m:r>
                      <a:rPr lang="en-IN" sz="2800" b="1" i="1" smtClean="0">
                        <a:latin typeface="Cambria Math" panose="02040503050406030204" pitchFamily="18" charset="0"/>
                        <a:ea typeface="Cambria Math" panose="02040503050406030204" pitchFamily="18" charset="0"/>
                      </a:rPr>
                      <m:t>−</m:t>
                    </m:r>
                  </m:oMath>
                </a14:m>
                <a:r>
                  <a:rPr lang="en-IN" sz="2800" b="1" dirty="0"/>
                  <a:t>input_pixel.</a:t>
                </a:r>
              </a:p>
            </p:txBody>
          </p:sp>
        </mc:Choice>
        <mc:Fallback xmlns="">
          <p:sp>
            <p:nvSpPr>
              <p:cNvPr id="2" name="Title 1">
                <a:extLst>
                  <a:ext uri="{FF2B5EF4-FFF2-40B4-BE49-F238E27FC236}">
                    <a16:creationId xmlns:a16="http://schemas.microsoft.com/office/drawing/2014/main" id="{2E277F4E-729C-E122-5B9A-1F674F27C4F0}"/>
                  </a:ext>
                </a:extLst>
              </p:cNvPr>
              <p:cNvSpPr>
                <a:spLocks noGrp="1" noRot="1" noChangeAspect="1" noMove="1" noResize="1" noEditPoints="1" noAdjustHandles="1" noChangeArrowheads="1" noChangeShapeType="1" noTextEdit="1"/>
              </p:cNvSpPr>
              <p:nvPr>
                <p:ph type="title"/>
              </p:nvPr>
            </p:nvSpPr>
            <p:spPr>
              <a:xfrm>
                <a:off x="838200" y="0"/>
                <a:ext cx="10515600" cy="2076450"/>
              </a:xfrm>
              <a:blipFill>
                <a:blip r:embed="rId2"/>
                <a:stretch>
                  <a:fillRect l="-2377"/>
                </a:stretch>
              </a:blipFill>
            </p:spPr>
            <p:txBody>
              <a:bodyPr/>
              <a:lstStyle/>
              <a:p>
                <a:r>
                  <a:rPr lang="en-IN">
                    <a:noFill/>
                  </a:rPr>
                  <a:t> </a:t>
                </a:r>
              </a:p>
            </p:txBody>
          </p:sp>
        </mc:Fallback>
      </mc:AlternateContent>
      <p:pic>
        <p:nvPicPr>
          <p:cNvPr id="7" name="Content Placeholder 6">
            <a:extLst>
              <a:ext uri="{FF2B5EF4-FFF2-40B4-BE49-F238E27FC236}">
                <a16:creationId xmlns:a16="http://schemas.microsoft.com/office/drawing/2014/main" id="{08D16F22-DAB2-8320-4D96-9ECB956333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76450"/>
            <a:ext cx="10515600" cy="3516864"/>
          </a:xfrm>
        </p:spPr>
      </p:pic>
    </p:spTree>
    <p:extLst>
      <p:ext uri="{BB962C8B-B14F-4D97-AF65-F5344CB8AC3E}">
        <p14:creationId xmlns:p14="http://schemas.microsoft.com/office/powerpoint/2010/main" val="332715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TotalTime>
  <Words>740</Words>
  <Application>Microsoft Office PowerPoint</Application>
  <PresentationFormat>Widescreen</PresentationFormat>
  <Paragraphs>40</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An FPGA implementation of Vision Algorithms using Xilinx System Generator</vt:lpstr>
      <vt:lpstr>         ABSTRACT</vt:lpstr>
      <vt:lpstr>  Zynq-ZC706 Evolutionary board</vt:lpstr>
      <vt:lpstr>Zynq-ZC706 Evolutionary board</vt:lpstr>
      <vt:lpstr>Xilinx System Generator</vt:lpstr>
      <vt:lpstr>Image pre-processing subsystem.</vt:lpstr>
      <vt:lpstr>Image post-processing subsytem.</vt:lpstr>
      <vt:lpstr>Dataflow</vt:lpstr>
      <vt:lpstr>1.Image Negative output_pixel = 255-input_pixel.</vt:lpstr>
      <vt:lpstr>Results</vt:lpstr>
      <vt:lpstr>Execution</vt:lpstr>
      <vt:lpstr>2)Image contrast stretching output_pixel = (input_pixel-100)×3 +35.  </vt:lpstr>
      <vt:lpstr>Results</vt:lpstr>
      <vt:lpstr>3)Image Threshold    output_pixel= 255 if input_pixel ≥ threshold                               0    Otherwise</vt:lpstr>
      <vt:lpstr>Challenges and Trouble Shooting </vt:lpstr>
      <vt:lpstr>2)No Proper output : We need to set up sampling period equal to 1/(image size) in gateway and Xilinx system generator blocks. Otherwise it will take less sample and gives improper output.</vt:lpstr>
      <vt:lpstr>3)Hardware Connection : Hardware board will be connected through JTAG communication protocol. Thus, we need to setup  DIP switch SW4 setting 01. Otherwise our board wont be detected by the system for hardware Co-Simulation.</vt:lpstr>
      <vt:lpstr>4)Hardware setup : During Generating bitstream we need to select our target board from the System Generator i.e.  ZYNQ ZC-706 evaluation board 1.1 . For compilation we need to select Hardware Co-Simulation (JTAG).</vt:lpstr>
      <vt:lpstr>5) Datatype consistency : all blocks must have same datatype otherwise result might be distorted from the expected result . Below example shows that in gateway-in block datatype is defined a unsigned 6 bit while in other blocks it is unsigned 8 bit.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FPGA implementation of Vision Algorithms using Xilinx System Generator</dc:title>
  <dc:creator>KISHORE KUMAR PULI</dc:creator>
  <cp:lastModifiedBy>KISHORE KUMAR PULI</cp:lastModifiedBy>
  <cp:revision>3</cp:revision>
  <dcterms:created xsi:type="dcterms:W3CDTF">2023-04-30T07:09:28Z</dcterms:created>
  <dcterms:modified xsi:type="dcterms:W3CDTF">2023-05-02T18:29:17Z</dcterms:modified>
</cp:coreProperties>
</file>